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</p:sldIdLst>
  <p:sldSz cx="18288000" cy="10287000"/>
  <p:notesSz cx="6858000" cy="9144000"/>
  <p:embeddedFontLst>
    <p:embeddedFont>
      <p:font typeface="Lora" charset="1" panose="00000500000000000000"/>
      <p:regular r:id="rId6"/>
    </p:embeddedFont>
    <p:embeddedFont>
      <p:font typeface="Lora Bold" charset="1" panose="00000800000000000000"/>
      <p:regular r:id="rId7"/>
    </p:embeddedFont>
    <p:embeddedFont>
      <p:font typeface="Lora Italics" charset="1" panose="00000500000000000000"/>
      <p:regular r:id="rId8"/>
    </p:embeddedFont>
    <p:embeddedFont>
      <p:font typeface="Lora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olo Pro" charset="1" panose="020B0604020202020204"/>
      <p:regular r:id="rId14"/>
    </p:embeddedFont>
    <p:embeddedFont>
      <p:font typeface="Colo Pro Bold" charset="1" panose="020B0604020202020204"/>
      <p:regular r:id="rId15"/>
    </p:embeddedFont>
    <p:embeddedFont>
      <p:font typeface="TAN Meringue" charset="1" panose="00000000000000000000"/>
      <p:regular r:id="rId16"/>
    </p:embeddedFont>
    <p:embeddedFont>
      <p:font typeface="Canva Sans" charset="1" panose="020B0503030501040103"/>
      <p:regular r:id="rId17"/>
    </p:embeddedFont>
    <p:embeddedFont>
      <p:font typeface="Canva Sans Bold" charset="1" panose="020B0803030501040103"/>
      <p:regular r:id="rId18"/>
    </p:embeddedFont>
    <p:embeddedFont>
      <p:font typeface="Canva Sans Italics" charset="1" panose="020B0503030501040103"/>
      <p:regular r:id="rId19"/>
    </p:embeddedFont>
    <p:embeddedFont>
      <p:font typeface="Canva Sans Bold Italics" charset="1" panose="020B08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4419385" cy="10287000"/>
            <a:chOff x="0" y="0"/>
            <a:chExt cx="19225846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4634" r="38034" b="14634"/>
            <a:stretch>
              <a:fillRect/>
            </a:stretch>
          </p:blipFill>
          <p:spPr>
            <a:xfrm>
              <a:off x="0" y="0"/>
              <a:ext cx="19225846" cy="137160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0">
            <a:off x="7576038" y="0"/>
            <a:ext cx="6324600" cy="10287000"/>
          </a:xfrm>
          <a:prstGeom prst="rect">
            <a:avLst/>
          </a:prstGeom>
          <a:solidFill>
            <a:srgbClr val="7A9C28"/>
          </a:solidFill>
        </p:spPr>
      </p:sp>
      <p:sp>
        <p:nvSpPr>
          <p:cNvPr name="AutoShape 5" id="5"/>
          <p:cNvSpPr/>
          <p:nvPr/>
        </p:nvSpPr>
        <p:spPr>
          <a:xfrm rot="0">
            <a:off x="8515086" y="9220200"/>
            <a:ext cx="8161548" cy="0"/>
          </a:xfrm>
          <a:prstGeom prst="line">
            <a:avLst/>
          </a:prstGeom>
          <a:ln cap="rnd" w="28575">
            <a:solidFill>
              <a:srgbClr val="33450C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483953" y="0"/>
            <a:ext cx="3804047" cy="380404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600881" y="641205"/>
            <a:ext cx="6458158" cy="3744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2"/>
              </a:lnSpc>
            </a:pPr>
            <a:r>
              <a:rPr lang="en-US" sz="8683">
                <a:solidFill>
                  <a:srgbClr val="EFEFEF"/>
                </a:solidFill>
                <a:latin typeface="TAN Meringue"/>
              </a:rPr>
              <a:t>Trash Gold </a:t>
            </a:r>
          </a:p>
          <a:p>
            <a:pPr algn="ctr">
              <a:lnSpc>
                <a:spcPts val="9812"/>
              </a:lnSpc>
            </a:pPr>
            <a:r>
              <a:rPr lang="en-US" sz="8683">
                <a:solidFill>
                  <a:srgbClr val="EFEFEF"/>
                </a:solidFill>
                <a:latin typeface="TAN Meringue"/>
              </a:rPr>
              <a:t>Pvt Ltd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158940" y="4153390"/>
            <a:ext cx="7478519" cy="5104910"/>
            <a:chOff x="0" y="0"/>
            <a:chExt cx="9971358" cy="680654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123825"/>
              <a:ext cx="9971358" cy="13974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75"/>
                </a:lnSpc>
                <a:spcBef>
                  <a:spcPct val="0"/>
                </a:spcBef>
              </a:pP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390771"/>
              <a:ext cx="9971358" cy="4163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127"/>
                </a:lnSpc>
                <a:spcBef>
                  <a:spcPct val="0"/>
                </a:spcBef>
              </a:pPr>
              <a:r>
                <a:rPr lang="en-US" sz="18662">
                  <a:solidFill>
                    <a:srgbClr val="FFD501"/>
                  </a:solidFill>
                  <a:latin typeface="Colo Pro"/>
                </a:rPr>
                <a:t>ZERO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5409071"/>
              <a:ext cx="9971358" cy="13974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75"/>
                </a:lnSpc>
                <a:spcBef>
                  <a:spcPct val="0"/>
                </a:spcBef>
              </a:pPr>
              <a:r>
                <a:rPr lang="en-US" sz="6267">
                  <a:solidFill>
                    <a:srgbClr val="FFD501"/>
                  </a:solidFill>
                  <a:latin typeface="Colo Pro"/>
                </a:rPr>
                <a:t>WASTE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273943" y="5476813"/>
            <a:ext cx="11112033" cy="7313680"/>
            <a:chOff x="0" y="0"/>
            <a:chExt cx="14816044" cy="975157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90500"/>
              <a:ext cx="14816044" cy="20829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038"/>
                </a:lnSpc>
                <a:spcBef>
                  <a:spcPct val="0"/>
                </a:spcBef>
              </a:pPr>
              <a:r>
                <a:rPr lang="en-US" sz="9313">
                  <a:solidFill>
                    <a:srgbClr val="FFD501"/>
                  </a:solidFill>
                  <a:latin typeface="Colo Pro"/>
                </a:rPr>
                <a:t>GOING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573874"/>
              <a:ext cx="14816044" cy="61776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822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57118" y="5963431"/>
            <a:ext cx="7206762" cy="3273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884" indent="-345442" lvl="1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ora Italics"/>
              </a:rPr>
              <a:t>financial Plan demonstrating the risk and return involved in the project to be undertaken</a:t>
            </a:r>
          </a:p>
          <a:p>
            <a:pPr marL="690884" indent="-345442" lvl="1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Lora Italics"/>
              </a:rPr>
              <a:t>financial model to evaluate the weighted return expected from project</a:t>
            </a:r>
          </a:p>
          <a:p>
            <a:pPr>
              <a:lnSpc>
                <a:spcPts val="3712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672604" y="5621283"/>
            <a:ext cx="6392752" cy="246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99"/>
              </a:lnSpc>
            </a:pPr>
            <a:r>
              <a:rPr lang="en-US" sz="8583">
                <a:solidFill>
                  <a:srgbClr val="33450C"/>
                </a:solidFill>
                <a:latin typeface="TAN Meringue"/>
              </a:rPr>
              <a:t>Key Objectives</a:t>
            </a:r>
          </a:p>
        </p:txBody>
      </p:sp>
      <p:grpSp>
        <p:nvGrpSpPr>
          <p:cNvPr name="Group 4" id="4"/>
          <p:cNvGrpSpPr/>
          <p:nvPr/>
        </p:nvGrpSpPr>
        <p:grpSpPr>
          <a:xfrm rot="5400000">
            <a:off x="13819301" y="8825522"/>
            <a:ext cx="1149996" cy="1401208"/>
            <a:chOff x="0" y="0"/>
            <a:chExt cx="2354580" cy="286893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353310" cy="2868930"/>
            </a:xfrm>
            <a:custGeom>
              <a:avLst/>
              <a:gdLst/>
              <a:ahLst/>
              <a:cxnLst/>
              <a:rect r="r" b="b" t="t" l="l"/>
              <a:pathLst>
                <a:path h="2868930" w="2353310">
                  <a:moveTo>
                    <a:pt x="784860" y="2801620"/>
                  </a:moveTo>
                  <a:cubicBezTo>
                    <a:pt x="905510" y="2842260"/>
                    <a:pt x="1042670" y="2868930"/>
                    <a:pt x="1177290" y="2868930"/>
                  </a:cubicBezTo>
                  <a:cubicBezTo>
                    <a:pt x="1311910" y="2868930"/>
                    <a:pt x="1441450" y="2846070"/>
                    <a:pt x="1560830" y="2805430"/>
                  </a:cubicBezTo>
                  <a:cubicBezTo>
                    <a:pt x="1563370" y="2804160"/>
                    <a:pt x="1565910" y="2804160"/>
                    <a:pt x="1568450" y="2802890"/>
                  </a:cubicBezTo>
                  <a:cubicBezTo>
                    <a:pt x="2016760" y="2640330"/>
                    <a:pt x="2346960" y="2211070"/>
                    <a:pt x="2353310" y="170942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708150"/>
                  </a:lnTo>
                  <a:cubicBezTo>
                    <a:pt x="6350" y="2213610"/>
                    <a:pt x="331470" y="2642870"/>
                    <a:pt x="784860" y="2801620"/>
                  </a:cubicBezTo>
                  <a:close/>
                </a:path>
              </a:pathLst>
            </a:custGeom>
            <a:solidFill>
              <a:srgbClr val="33450C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5534851" y="8376675"/>
            <a:ext cx="1149996" cy="2298902"/>
            <a:chOff x="0" y="0"/>
            <a:chExt cx="2354580" cy="4706929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353310" cy="4706929"/>
            </a:xfrm>
            <a:custGeom>
              <a:avLst/>
              <a:gdLst/>
              <a:ahLst/>
              <a:cxnLst/>
              <a:rect r="r" b="b" t="t" l="l"/>
              <a:pathLst>
                <a:path h="4706929" w="2353310">
                  <a:moveTo>
                    <a:pt x="784860" y="4639619"/>
                  </a:moveTo>
                  <a:cubicBezTo>
                    <a:pt x="905510" y="4680259"/>
                    <a:pt x="1042670" y="4706929"/>
                    <a:pt x="1177290" y="4706929"/>
                  </a:cubicBezTo>
                  <a:cubicBezTo>
                    <a:pt x="1311910" y="4706929"/>
                    <a:pt x="1441450" y="4684069"/>
                    <a:pt x="1560830" y="4643429"/>
                  </a:cubicBezTo>
                  <a:cubicBezTo>
                    <a:pt x="1563370" y="4642159"/>
                    <a:pt x="1565910" y="4642159"/>
                    <a:pt x="1568450" y="4640889"/>
                  </a:cubicBezTo>
                  <a:cubicBezTo>
                    <a:pt x="2016760" y="4478329"/>
                    <a:pt x="2346960" y="4049069"/>
                    <a:pt x="2353310" y="354176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539080"/>
                  </a:lnTo>
                  <a:cubicBezTo>
                    <a:pt x="6350" y="4051609"/>
                    <a:pt x="331470" y="4480869"/>
                    <a:pt x="784860" y="4639619"/>
                  </a:cubicBezTo>
                  <a:close/>
                </a:path>
              </a:pathLst>
            </a:custGeom>
            <a:solidFill>
              <a:srgbClr val="33450C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4394299" y="9325714"/>
            <a:ext cx="2174160" cy="4674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72"/>
              </a:lnSpc>
            </a:pPr>
            <a:r>
              <a:rPr lang="en-US" sz="3472">
                <a:solidFill>
                  <a:srgbClr val="EFEFEF"/>
                </a:solidFill>
                <a:latin typeface="Lora Italics"/>
              </a:rPr>
              <a:t>NEXT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594306" y="2661871"/>
            <a:ext cx="2725615" cy="2414954"/>
            <a:chOff x="0" y="0"/>
            <a:chExt cx="3634154" cy="3219938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43300" t="35273" r="8027" b="0"/>
            <a:stretch>
              <a:fillRect/>
            </a:stretch>
          </p:blipFill>
          <p:spPr>
            <a:xfrm>
              <a:off x="0" y="0"/>
              <a:ext cx="3634154" cy="3219938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7781192" y="2661871"/>
            <a:ext cx="2725615" cy="2414954"/>
            <a:chOff x="0" y="0"/>
            <a:chExt cx="3634154" cy="3219938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3"/>
            <a:srcRect l="3756" t="49881" r="38023" b="15750"/>
            <a:stretch>
              <a:fillRect/>
            </a:stretch>
          </p:blipFill>
          <p:spPr>
            <a:xfrm>
              <a:off x="0" y="0"/>
              <a:ext cx="3634154" cy="3219938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0968079" y="2661871"/>
            <a:ext cx="2725615" cy="2414954"/>
            <a:chOff x="0" y="0"/>
            <a:chExt cx="3634154" cy="3219938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/>
            <a:srcRect l="0" t="0" r="50758" b="36693"/>
            <a:stretch>
              <a:fillRect/>
            </a:stretch>
          </p:blipFill>
          <p:spPr>
            <a:xfrm>
              <a:off x="0" y="0"/>
              <a:ext cx="3634154" cy="3219938"/>
            </a:xfrm>
            <a:prstGeom prst="rect">
              <a:avLst/>
            </a:prstGeom>
          </p:spPr>
        </p:pic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483953" y="0"/>
            <a:ext cx="3804047" cy="38040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489990" y="0"/>
            <a:ext cx="10798010" cy="10287000"/>
          </a:xfrm>
          <a:prstGeom prst="rect">
            <a:avLst/>
          </a:prstGeom>
          <a:solidFill>
            <a:srgbClr val="7A9C28"/>
          </a:solid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9144000" y="442970"/>
          <a:ext cx="8513849" cy="8452299"/>
        </p:xfrm>
        <a:graphic>
          <a:graphicData uri="http://schemas.openxmlformats.org/drawingml/2006/table">
            <a:tbl>
              <a:tblPr/>
              <a:tblGrid>
                <a:gridCol w="4765981"/>
                <a:gridCol w="3747868"/>
              </a:tblGrid>
              <a:tr h="1199474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Source of Revenue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Total Value (in Crores)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474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Household Tax Collection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3.01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810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Revenue from</a:t>
                      </a:r>
                    </a:p>
                    <a:p>
                      <a:r>
                        <a:rPr lang="en-US"/>
                        <a:t> Government Scheme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1.18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474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Recycle of Product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1.8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119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Revenue from Compost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0.25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119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Municipality  Pay</a:t>
                      </a:r>
                      <a:endParaRPr lang="en-US" sz="1100"/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0.72</a:t>
                      </a:r>
                      <a:endParaRPr lang="en-US" sz="1100"/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829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Total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6.96  </a:t>
                      </a:r>
                    </a:p>
                  </a:txBody>
                  <a:tcPr>
                    <a:lnL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2857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028700" y="5362682"/>
            <a:ext cx="5215111" cy="246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99"/>
              </a:lnSpc>
            </a:pPr>
            <a:r>
              <a:rPr lang="en-US" sz="8583">
                <a:solidFill>
                  <a:srgbClr val="33450C"/>
                </a:solidFill>
                <a:latin typeface="TAN Meringue"/>
              </a:rPr>
              <a:t>Revenue Streams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3804047" cy="38040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489990" y="0"/>
            <a:ext cx="10798010" cy="10287000"/>
          </a:xfrm>
          <a:prstGeom prst="rect">
            <a:avLst/>
          </a:prstGeom>
          <a:solidFill>
            <a:srgbClr val="7A9C28"/>
          </a:solid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8307259" y="1962364"/>
          <a:ext cx="7315200" cy="4343400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</a:tblGrid>
              <a:tr h="1085850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Capital Expenditure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1.9393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HR Expenditure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2.908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Other Expenses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0.2872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50"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Total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defRPr/>
                      </a:pPr>
                      <a:r>
                        <a:rPr lang="en-US"/>
                        <a:t/>
                      </a:r>
                    </a:p>
                    <a:p>
                      <a:r>
                        <a:rPr lang="en-US"/>
                        <a:t>  5.1345 Crores</a:t>
                      </a:r>
                    </a:p>
                    <a:p>
                      <a:r>
                        <a:rPr lang="en-US" sz="1800">
                          <a:solidFill>
                            <a:srgbClr val="F8FEF8"/>
                          </a:solidFill>
                          <a:latin typeface="TAN Meringue"/>
                        </a:rPr>
                        <a:t>  </a:t>
                      </a:r>
                    </a:p>
                  </a:txBody>
                  <a:tcPr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028700" y="5362682"/>
            <a:ext cx="5215111" cy="246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99"/>
              </a:lnSpc>
            </a:pPr>
            <a:r>
              <a:rPr lang="en-US" sz="8583">
                <a:solidFill>
                  <a:srgbClr val="33450C"/>
                </a:solidFill>
                <a:latin typeface="TAN Meringue"/>
              </a:rPr>
              <a:t>Cost Aspects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3804047" cy="3804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4419385" cy="10287000"/>
            <a:chOff x="0" y="0"/>
            <a:chExt cx="19225846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4634" r="38034" b="14634"/>
            <a:stretch>
              <a:fillRect/>
            </a:stretch>
          </p:blipFill>
          <p:spPr>
            <a:xfrm>
              <a:off x="0" y="0"/>
              <a:ext cx="19225846" cy="137160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 rot="0">
            <a:off x="7576038" y="0"/>
            <a:ext cx="6324600" cy="10287000"/>
          </a:xfrm>
          <a:prstGeom prst="rect">
            <a:avLst/>
          </a:prstGeom>
          <a:solidFill>
            <a:srgbClr val="7A9C28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8515086" y="6988146"/>
            <a:ext cx="4915428" cy="2509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812"/>
              </a:lnSpc>
            </a:pPr>
            <a:r>
              <a:rPr lang="en-US" sz="8683">
                <a:solidFill>
                  <a:srgbClr val="EFEFEF"/>
                </a:solidFill>
                <a:latin typeface="TAN Meringue"/>
              </a:rPr>
              <a:t>Thank You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515086" y="9220200"/>
            <a:ext cx="8161548" cy="0"/>
          </a:xfrm>
          <a:prstGeom prst="line">
            <a:avLst/>
          </a:prstGeom>
          <a:ln cap="rnd" w="28575">
            <a:solidFill>
              <a:srgbClr val="33450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7" id="7"/>
          <p:cNvSpPr txBox="true"/>
          <p:nvPr/>
        </p:nvSpPr>
        <p:spPr>
          <a:xfrm rot="0">
            <a:off x="7955253" y="622138"/>
            <a:ext cx="5566172" cy="179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Key Points: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EF8"/>
                </a:solidFill>
                <a:latin typeface="Canva Sans"/>
              </a:rPr>
              <a:t>Payback Period  </a:t>
            </a:r>
            <a:r>
              <a:rPr lang="en-US" sz="3399">
                <a:solidFill>
                  <a:srgbClr val="F8FEF8"/>
                </a:solidFill>
                <a:latin typeface="Canva Sans Bold"/>
              </a:rPr>
              <a:t>5.47 Years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8FEF8"/>
                </a:solidFill>
                <a:latin typeface="Canva Sans"/>
              </a:rPr>
              <a:t>IRR for the period   18.25</a:t>
            </a:r>
            <a:r>
              <a:rPr lang="en-US" sz="3399">
                <a:solidFill>
                  <a:srgbClr val="F8FEF8"/>
                </a:solidFill>
                <a:latin typeface="Canva Sans Bold"/>
              </a:rPr>
              <a:t>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312261" y="3698078"/>
            <a:ext cx="4852154" cy="1877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Final Comments:</a:t>
            </a:r>
          </a:p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8FEF8"/>
                </a:solidFill>
                <a:latin typeface="Canva Sans"/>
              </a:rPr>
              <a:t>I</a:t>
            </a:r>
            <a:r>
              <a:rPr lang="en-US" sz="1800">
                <a:solidFill>
                  <a:srgbClr val="F8FEF8"/>
                </a:solidFill>
                <a:latin typeface="Canva Sans"/>
              </a:rPr>
              <a:t>f the cost of debt is less then the IRR i.e. 18.25% the organization might look into borrowing through the credit line facility available.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4483953" y="-337229"/>
            <a:ext cx="3804047" cy="38040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DAFOpYkvDKU</dc:identifier>
  <dcterms:modified xsi:type="dcterms:W3CDTF">2011-08-01T06:04:30Z</dcterms:modified>
  <cp:revision>1</cp:revision>
  <dc:title>Ecotrendy</dc:title>
</cp:coreProperties>
</file>